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37"/>
  </p:notesMasterIdLst>
  <p:handoutMasterIdLst>
    <p:handoutMasterId r:id="rId38"/>
  </p:handoutMasterIdLst>
  <p:sldIdLst>
    <p:sldId id="1777" r:id="rId2"/>
    <p:sldId id="1816" r:id="rId3"/>
    <p:sldId id="1815" r:id="rId4"/>
    <p:sldId id="1846" r:id="rId5"/>
    <p:sldId id="1817" r:id="rId6"/>
    <p:sldId id="1818" r:id="rId7"/>
    <p:sldId id="1819" r:id="rId8"/>
    <p:sldId id="1820" r:id="rId9"/>
    <p:sldId id="1821" r:id="rId10"/>
    <p:sldId id="1813" r:id="rId11"/>
    <p:sldId id="1822" r:id="rId12"/>
    <p:sldId id="1823" r:id="rId13"/>
    <p:sldId id="1824" r:id="rId14"/>
    <p:sldId id="1825" r:id="rId15"/>
    <p:sldId id="1826" r:id="rId16"/>
    <p:sldId id="1827" r:id="rId17"/>
    <p:sldId id="1828" r:id="rId18"/>
    <p:sldId id="1847" r:id="rId19"/>
    <p:sldId id="1831" r:id="rId20"/>
    <p:sldId id="1830" r:id="rId21"/>
    <p:sldId id="1848" r:id="rId22"/>
    <p:sldId id="1832" r:id="rId23"/>
    <p:sldId id="1833" r:id="rId24"/>
    <p:sldId id="1834" r:id="rId25"/>
    <p:sldId id="1835" r:id="rId26"/>
    <p:sldId id="1849" r:id="rId27"/>
    <p:sldId id="1836" r:id="rId28"/>
    <p:sldId id="1837" r:id="rId29"/>
    <p:sldId id="1841" r:id="rId30"/>
    <p:sldId id="1842" r:id="rId31"/>
    <p:sldId id="1840" r:id="rId32"/>
    <p:sldId id="1839" r:id="rId33"/>
    <p:sldId id="1838" r:id="rId34"/>
    <p:sldId id="1843" r:id="rId35"/>
    <p:sldId id="1845" r:id="rId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 autoAdjust="0"/>
    <p:restoredTop sz="78776" autoAdjust="0"/>
  </p:normalViewPr>
  <p:slideViewPr>
    <p:cSldViewPr>
      <p:cViewPr varScale="1">
        <p:scale>
          <a:sx n="99" d="100"/>
          <a:sy n="99" d="100"/>
        </p:scale>
        <p:origin x="27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460714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46071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 Question Answering Dataset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passages from Wikipedia and associated questions whose answers are spans from the passage, for just over150,000 questions.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3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 Question Answering Dataset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passages from Wikipedia and associated questions whose answers are spans from the passage, for just over150,000 questions.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are sometimes called reading </a:t>
            </a:r>
            <a:r>
              <a:rPr lang="en-US" dirty="0" err="1"/>
              <a:t>compreshension</a:t>
            </a:r>
            <a:r>
              <a:rPr lang="en-US" baseline="0" dirty="0"/>
              <a:t> tests.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8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compute the passage embedding {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we first form an input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̃ = {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̃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by concatenating four components: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embedding for each word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such as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(Pennington et al., 2014).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Tokenfeatureslikethepartofspeechof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,orthenamedentitytagof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,from running POS or NER taggers.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 match features representing whether the passage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occurred in the question: 1(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Separate exact match features might be used for lemmatized or lower-cased versions of the tokens.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 question embedding: In addition to the exact match features, many QA systems use an attention mechanism to give a more sophisticated model of similarity between the passage and question words, such as similar but non- identical words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0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contextual embeddings allow question answering models based on BERT contextual embeddings and the transformer architecture to achieve even higher accuracy.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pre-trained BERT model will produce an output token embedding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for every paragraph token I’.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span-based question answering, we represent the question as the first sequence and, the paragraph as the second sequence. We’ll also need to add some structure to the output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that will be trained in the fine-tuning phase. We’ll add two new embeddings: a span-start embedding S  and a span-end embedding E 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a span-start probability for each output token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we compute the dot product between S 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and then normalize over all tokens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paragraph.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 the analogous thing to compute a span-end probability.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score of a candidate span from position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j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highest scoring span in which j &gt;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chosen is the model prediction.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objective for fine-tuning is the sum of the log-likelihoods of the correct start and end positions for each observation.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42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forms may be some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predicate calculus or a query language like SQL or SPARQL.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logical form of the question is thus either in the form of a query or can easily be converted into one. The database can be a full relational database, or simpler structured databases like sets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triples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94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Baseball: an automatic question-answerer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(1961)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questions: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1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Baseball: an automatic question-answerer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(1961)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questions: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05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8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wikianswers.com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contains millions of pairs of questions that users have tagged as having the same meaning, 18 million of which have been collected in the PARALEX corpus (Fader et al., 2013). 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resulting millions of pairs of question paraphrases can be aligned to each other using MT alignment approaches to create an MT-style phrase table for trans-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question phrases to synonymous phrases. These can be used by question answering algorithms to generate all paraphrases of a question as part of the process of finding an answer (Fader et al. 2013,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Liang 2014).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2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 evaluation metric for factoid question answering, introduced in the TREC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Q/A track in 1999, is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reciprocal rank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if the system returned five answers but the first three are wrong and hence the highest-ranked correct answer is ranked fourth, the reciprocal rank score for that question would be 1/4. Questions with return sets that do not contain any correct answers are assigned a zero.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9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Champion Human Performance at Jeopardy.</a:t>
            </a:r>
          </a:p>
          <a:p>
            <a:pPr algn="l"/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www.aaai.org</a:t>
            </a:r>
            <a:r>
              <a:rPr lang="en-US" dirty="0"/>
              <a:t>/Magazine/Watson/</a:t>
            </a:r>
            <a:r>
              <a:rPr lang="en-US" dirty="0" err="1"/>
              <a:t>watson.php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5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Asked by my 5-year-old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04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lIrN_cSNe_Y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6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building semantic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reprentation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states border Texas?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ƛ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x:state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(x)^borders(x;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was Ada Lovelace born?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birth-year (Ada Lovelace, ?x).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8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question answering systems focus on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factoid questions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questions that can be answered with simple facts expressed in short texts. The answers to the questions below can expressed by a personal name, temporal expression, or location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20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= a list of tokens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addition to the web, IR engines might index corporate intranets, or specific resources like Wikipedia.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still use an IR engine to index and search our documents, generally using standard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cosine matching.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32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state flower of California? </a:t>
            </a:r>
          </a:p>
          <a:p>
            <a:r>
              <a:rPr lang="en-US" dirty="0"/>
              <a:t>Head word: flower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0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is Rocky?”</a:t>
            </a:r>
          </a:p>
          <a:p>
            <a:r>
              <a:rPr lang="en-US" dirty="0"/>
              <a:t>Answer Type: Movie</a:t>
            </a:r>
          </a:p>
          <a:p>
            <a:r>
              <a:rPr lang="en-US" dirty="0"/>
              <a:t>Distractors: </a:t>
            </a:r>
            <a:r>
              <a:rPr lang="en-US" dirty="0" err="1"/>
              <a:t>Superbowl</a:t>
            </a:r>
            <a:r>
              <a:rPr lang="en-US" dirty="0"/>
              <a:t> victors, Museums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75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typology from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 Li and Dan Roth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(2002), (2005). Example sentences are from their corpus of 5500 labeled questions. A question can be labeled either with a coarse- grained tag like HUMAN or NUMERIC or with a fine-grained tag like HUMAN:DESCRIPTION, HUMAN:GROUP, HUMAN:IND, and so 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4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IR query produced from the question processing stage is sent to an IR engine, resulting in a set of documents ranked by their relevance to the query. Because most answer-extraction methods are designed to apply to smaller regions such as paragraphs, QA systems next divide the top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 into smaller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sections, paragraphs, or sentences. These might be already segmented in the source document or we might need to run a paragraph segmentation algorithm.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simplest form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 retrieval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then to simply pass along every pas- sages to the answer extraction stage. A more sophisticated variant is to filter the passages by running a named entity or answer type classification on the retrieved passages. Passages that don’t contain the answer type that was assigned to the ques-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discarded.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1/20/20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lIrN_cSNe_Y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Question Answering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22</a:t>
            </a:r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8915400" cy="50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1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types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590800"/>
            <a:ext cx="8050678" cy="33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932105"/>
              </p:ext>
            </p:extLst>
          </p:nvPr>
        </p:nvGraphicFramePr>
        <p:xfrm>
          <a:off x="228600" y="10160"/>
          <a:ext cx="8763000" cy="852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animal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the names of Odin’s ravens?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body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part of your body contains the corpus callosum?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color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colors make up a rainbow?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creative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In what book can I find the story of Aladdin?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currency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currency is used in China?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disease/medicine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does Salk vaccine prevent?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event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war involved the battle of Chapultepec?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food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kind of nuts are used in marzipan?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instrument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instrument does Max Roach play?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lang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official language of Algeria?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letter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letter appears on the cold-water tap in Spain?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other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name of King Arthur’s sword?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plant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some fragrant white climbing roses?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product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fastest computer?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religion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religion has the most members?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sport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was the name of the ball game played by the Mayans? 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substance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fuel do airplanes use?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symbol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chemical symbol for nitrogen?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technique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best way to remove wallpaper?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term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How do you say “ Grandma” in Irish?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vehicle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was the name of Captain Bligh’s ship?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word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singular of dice?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1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and Passage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question processing stage creates a query to send to an IR system, which returns a set of documents ranked by their relevance to the query. </a:t>
            </a:r>
          </a:p>
          <a:p>
            <a:r>
              <a:rPr lang="en-US" sz="2600" dirty="0"/>
              <a:t>Perform </a:t>
            </a:r>
            <a:r>
              <a:rPr lang="en-US" sz="2600" b="1" dirty="0"/>
              <a:t>passage retrieval</a:t>
            </a:r>
            <a:r>
              <a:rPr lang="en-US" sz="2600" dirty="0"/>
              <a:t> by divide the top ranked</a:t>
            </a:r>
            <a:r>
              <a:rPr lang="en-US" sz="2600" i="1" dirty="0"/>
              <a:t> </a:t>
            </a:r>
            <a:r>
              <a:rPr lang="en-US" sz="2600" dirty="0"/>
              <a:t>documents into smaller passages.  Pass these along to the answer extraction phase or filter them based on answer type classification.</a:t>
            </a:r>
          </a:p>
          <a:p>
            <a:r>
              <a:rPr lang="en-US" sz="2600" dirty="0"/>
              <a:t>In web search, passage retrieval attempts to extract the </a:t>
            </a:r>
            <a:r>
              <a:rPr lang="en-US" sz="2600" b="1" dirty="0"/>
              <a:t>snippets</a:t>
            </a:r>
            <a:r>
              <a:rPr lang="en-US" sz="2600" dirty="0"/>
              <a:t> from the retrieved pages.</a:t>
            </a:r>
          </a:p>
        </p:txBody>
      </p:sp>
    </p:spTree>
    <p:extLst>
      <p:ext uri="{BB962C8B-B14F-4D97-AF65-F5344CB8AC3E}">
        <p14:creationId xmlns:p14="http://schemas.microsoft.com/office/powerpoint/2010/main" val="139435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used to rank passages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number of named entities of the correct type in the passage</a:t>
            </a:r>
          </a:p>
          <a:p>
            <a:r>
              <a:rPr lang="en-US" sz="2400" dirty="0"/>
              <a:t>The number of question keywords in the passage</a:t>
            </a:r>
          </a:p>
          <a:p>
            <a:r>
              <a:rPr lang="en-US" sz="2400" dirty="0"/>
              <a:t>The longest exact sequence of question keywords that occurs in the passage</a:t>
            </a:r>
          </a:p>
          <a:p>
            <a:r>
              <a:rPr lang="en-US" sz="2400" dirty="0"/>
              <a:t>The rank of the document from which the passage was extracted</a:t>
            </a:r>
          </a:p>
          <a:p>
            <a:r>
              <a:rPr lang="en-US" sz="2400" dirty="0"/>
              <a:t>The proximity of the keywords from the original query to each other</a:t>
            </a:r>
          </a:p>
          <a:p>
            <a:r>
              <a:rPr lang="en-US" sz="2400" dirty="0"/>
              <a:t>The number of n-grams that overlap between the passage and the question</a:t>
            </a:r>
          </a:p>
        </p:txBody>
      </p:sp>
    </p:spTree>
    <p:extLst>
      <p:ext uri="{BB962C8B-B14F-4D97-AF65-F5344CB8AC3E}">
        <p14:creationId xmlns:p14="http://schemas.microsoft.com/office/powerpoint/2010/main" val="177282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After we have performed passage retrieval, we need to extract a specific answer from a passage.  This task is commonly modeled by </a:t>
            </a:r>
            <a:r>
              <a:rPr lang="en-US" sz="2200" b="1" dirty="0"/>
              <a:t>span labeling</a:t>
            </a:r>
            <a:r>
              <a:rPr lang="en-US" sz="2200" dirty="0"/>
              <a:t>.  </a:t>
            </a:r>
          </a:p>
          <a:p>
            <a:r>
              <a:rPr lang="en-US" sz="2200" dirty="0"/>
              <a:t>A </a:t>
            </a:r>
            <a:r>
              <a:rPr lang="en-US" sz="2200" b="1" dirty="0"/>
              <a:t>simple baseline </a:t>
            </a:r>
            <a:r>
              <a:rPr lang="en-US" sz="2200" dirty="0"/>
              <a:t>is to perform NER and retrieve the span with the correct answer type.</a:t>
            </a:r>
          </a:p>
          <a:p>
            <a:r>
              <a:rPr lang="en-US" sz="2200" i="1" dirty="0"/>
              <a:t>Who is the prime minister of India?</a:t>
            </a:r>
          </a:p>
          <a:p>
            <a:r>
              <a:rPr lang="en-US" sz="2200" b="1" dirty="0"/>
              <a:t>Manmohan Singh</a:t>
            </a:r>
            <a:r>
              <a:rPr lang="en-US" sz="2200" dirty="0"/>
              <a:t>, prime minister of India had told left leaders that the deal would not be renegotiated.</a:t>
            </a:r>
          </a:p>
          <a:p>
            <a:r>
              <a:rPr lang="en-US" sz="2200" i="1" dirty="0"/>
              <a:t>How tall is Mt. Everest?</a:t>
            </a:r>
          </a:p>
          <a:p>
            <a:r>
              <a:rPr lang="en-US" sz="2200" dirty="0"/>
              <a:t>The official height of Mount Everest is </a:t>
            </a:r>
            <a:r>
              <a:rPr lang="en-US" sz="2200" b="1" dirty="0"/>
              <a:t>29029 feet </a:t>
            </a:r>
          </a:p>
        </p:txBody>
      </p:sp>
    </p:spTree>
    <p:extLst>
      <p:ext uri="{BB962C8B-B14F-4D97-AF65-F5344CB8AC3E}">
        <p14:creationId xmlns:p14="http://schemas.microsoft.com/office/powerpoint/2010/main" val="1262806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Many questions, like DEFINITION questions, do not have a simple named entity as their answer type.  Therefore, modern systems tend to use supervised learning.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8284"/>
              </p:ext>
            </p:extLst>
          </p:nvPr>
        </p:nvGraphicFramePr>
        <p:xfrm>
          <a:off x="822960" y="3200400"/>
          <a:ext cx="7406640" cy="3081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405">
                <a:tc>
                  <a:txBody>
                    <a:bodyPr/>
                    <a:lstStyle/>
                    <a:p>
                      <a:r>
                        <a:rPr lang="en-US" sz="22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1409">
                <a:tc>
                  <a:txBody>
                    <a:bodyPr/>
                    <a:lstStyle/>
                    <a:p>
                      <a:r>
                        <a:rPr lang="en-US" sz="2200" b="1" dirty="0"/>
                        <a:t>&lt;answer phrase&gt; </a:t>
                      </a:r>
                      <a:r>
                        <a:rPr lang="en-US" sz="2200" dirty="0"/>
                        <a:t>such as </a:t>
                      </a:r>
                      <a:r>
                        <a:rPr lang="en-US" sz="2200" i="1" dirty="0"/>
                        <a:t>&lt;question phrase&gt;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What is </a:t>
                      </a:r>
                      <a:r>
                        <a:rPr lang="en-US" sz="2200" i="1" dirty="0"/>
                        <a:t>autism</a:t>
                      </a:r>
                      <a:r>
                        <a:rPr lang="en-US" sz="2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2200" b="0" dirty="0"/>
                        <a:t>…</a:t>
                      </a:r>
                      <a:r>
                        <a:rPr lang="en-US" sz="2200" b="0" dirty="0"/>
                        <a:t> ,</a:t>
                      </a:r>
                      <a:r>
                        <a:rPr lang="en-US" sz="2200" b="0" baseline="0" dirty="0"/>
                        <a:t> </a:t>
                      </a:r>
                      <a:r>
                        <a:rPr lang="en-US" sz="2200" b="1" baseline="0" dirty="0"/>
                        <a:t>developmental disorders</a:t>
                      </a:r>
                      <a:r>
                        <a:rPr lang="en-US" sz="2200" b="0" baseline="0" dirty="0"/>
                        <a:t> such as </a:t>
                      </a:r>
                      <a:r>
                        <a:rPr lang="en-US" sz="2200" b="0" i="1" baseline="0" dirty="0"/>
                        <a:t>autism</a:t>
                      </a:r>
                      <a:r>
                        <a:rPr lang="en-US" sz="2200" b="0" baseline="0" dirty="0"/>
                        <a:t> </a:t>
                      </a:r>
                      <a:r>
                        <a:rPr lang="mr-IN" sz="2200" b="0" baseline="0" dirty="0"/>
                        <a:t>…</a:t>
                      </a:r>
                      <a:endParaRPr lang="en-US" sz="2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986">
                <a:tc>
                  <a:txBody>
                    <a:bodyPr/>
                    <a:lstStyle/>
                    <a:p>
                      <a:r>
                        <a:rPr lang="en-US" sz="2200" i="1" dirty="0"/>
                        <a:t>&lt;question phrase&gt;</a:t>
                      </a:r>
                      <a:r>
                        <a:rPr lang="en-US" sz="2200" dirty="0"/>
                        <a:t> , a </a:t>
                      </a:r>
                      <a:r>
                        <a:rPr lang="en-US" sz="2200" b="1" dirty="0"/>
                        <a:t>&lt;answer phrase&gt;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What</a:t>
                      </a:r>
                      <a:r>
                        <a:rPr lang="en-US" sz="2200" baseline="0" dirty="0"/>
                        <a:t> is a </a:t>
                      </a:r>
                      <a:r>
                        <a:rPr lang="en-US" sz="2200" i="1" baseline="0" dirty="0"/>
                        <a:t>caldera</a:t>
                      </a:r>
                      <a:r>
                        <a:rPr lang="en-US" sz="2200" baseline="0" dirty="0"/>
                        <a:t>?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The Long Valley </a:t>
                      </a:r>
                      <a:r>
                        <a:rPr lang="en-US" sz="2200" i="1" dirty="0"/>
                        <a:t>caldera</a:t>
                      </a:r>
                      <a:r>
                        <a:rPr lang="en-US" sz="2200" dirty="0"/>
                        <a:t>, a </a:t>
                      </a:r>
                      <a:r>
                        <a:rPr lang="en-US" sz="2200" b="1" dirty="0"/>
                        <a:t>volcanic crater</a:t>
                      </a:r>
                      <a:r>
                        <a:rPr lang="en-US" sz="2200" b="0" dirty="0"/>
                        <a:t> 19</a:t>
                      </a:r>
                      <a:r>
                        <a:rPr lang="en-US" sz="2200" b="0" baseline="0" dirty="0"/>
                        <a:t> miles long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344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Feature-based approaches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907151"/>
              </p:ext>
            </p:extLst>
          </p:nvPr>
        </p:nvGraphicFramePr>
        <p:xfrm>
          <a:off x="289560" y="990600"/>
          <a:ext cx="8610599" cy="559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5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Answer type match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contains a phrase with the correct answer type.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Pattern match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identity of a pattern that matches the candidate answer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Num</a:t>
                      </a:r>
                      <a:r>
                        <a:rPr lang="en-US" dirty="0"/>
                        <a:t> matched</a:t>
                      </a:r>
                      <a:r>
                        <a:rPr lang="en-US" baseline="0" dirty="0"/>
                        <a:t> keywords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many question keywords are in the candidate answer?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Keyword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distance between the candidate answer and query keywords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Novelty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at least one word in the candidate answer is not in the query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Apposition features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is an appositive to a phrase containing many question terms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Punctuation location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is followed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punct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Longest sequences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length of the longest sequence of question terms that occurs in the candidate answer.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Answer redundancy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</a:t>
                      </a:r>
                      <a:r>
                        <a:rPr lang="en-US" baseline="0" dirty="0"/>
                        <a:t> many other </a:t>
                      </a:r>
                      <a:r>
                        <a:rPr lang="en-US" baseline="0" dirty="0" err="1"/>
                        <a:t>canddiate</a:t>
                      </a:r>
                      <a:r>
                        <a:rPr lang="en-US" baseline="0" dirty="0"/>
                        <a:t> passages contain this answer?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24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N-gram tiling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43000"/>
            <a:ext cx="7543801" cy="472609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Relying on the redundancy of the web, this method begins with the snippets returned from the web search engine, produced by a reformulated query.</a:t>
            </a:r>
          </a:p>
          <a:p>
            <a:r>
              <a:rPr lang="en-US" sz="2200" dirty="0"/>
              <a:t>First step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Every unigram, bigram and trigram occurring in snippet is extracted and </a:t>
            </a:r>
            <a:r>
              <a:rPr lang="en-US" sz="2000" dirty="0" err="1"/>
              <a:t>weightd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Weight is a function of number of snippets in which the n-gram occurred, and weight of query reformulation pattern that returned it.</a:t>
            </a:r>
          </a:p>
          <a:p>
            <a:r>
              <a:rPr lang="en-US" sz="2200" dirty="0"/>
              <a:t>Filtering, based on match to predicted answer type.</a:t>
            </a:r>
          </a:p>
          <a:p>
            <a:r>
              <a:rPr lang="en-US" sz="2200" dirty="0"/>
              <a:t>N-gram tiling algorithm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Concatenate overlapping n-gram fragments into longer answers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Greedy method: start with highest scoring candidate and try to tile each other candidate. Best scoring concatenation is added to set of candidates.</a:t>
            </a:r>
          </a:p>
        </p:txBody>
      </p:sp>
    </p:spTree>
    <p:extLst>
      <p:ext uri="{BB962C8B-B14F-4D97-AF65-F5344CB8AC3E}">
        <p14:creationId xmlns:p14="http://schemas.microsoft.com/office/powerpoint/2010/main" val="2411065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Answer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question </a:t>
            </a:r>
            <a:r>
              <a:rPr lang="en-US" i="1" dirty="0"/>
              <a:t>q </a:t>
            </a:r>
            <a:r>
              <a:rPr lang="en-US" dirty="0"/>
              <a:t>with </a:t>
            </a:r>
            <a:r>
              <a:rPr lang="en-US" i="1" dirty="0"/>
              <a:t>l </a:t>
            </a:r>
            <a:r>
              <a:rPr lang="en-US" dirty="0"/>
              <a:t>tokens and a passage </a:t>
            </a:r>
            <a:r>
              <a:rPr lang="en-US" i="1" dirty="0"/>
              <a:t>p </a:t>
            </a:r>
            <a:r>
              <a:rPr lang="en-US" dirty="0"/>
              <a:t>with </a:t>
            </a:r>
            <a:r>
              <a:rPr lang="en-US" i="1" dirty="0"/>
              <a:t>m, </a:t>
            </a:r>
            <a:r>
              <a:rPr lang="en-US" dirty="0"/>
              <a:t>compute for each token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in the passage the probability it is the start of the answer span, and the the end of the answer span.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0" y="2895600"/>
            <a:ext cx="879954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8595371" cy="6021388"/>
          </a:xfrm>
        </p:spPr>
      </p:pic>
    </p:spTree>
    <p:extLst>
      <p:ext uri="{BB962C8B-B14F-4D97-AF65-F5344CB8AC3E}">
        <p14:creationId xmlns:p14="http://schemas.microsoft.com/office/powerpoint/2010/main" val="6768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2" y="1371600"/>
            <a:ext cx="9051638" cy="5334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764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Answer Extraction: bi-LSTM based approach</a:t>
            </a:r>
          </a:p>
        </p:txBody>
      </p:sp>
    </p:spTree>
    <p:extLst>
      <p:ext uri="{BB962C8B-B14F-4D97-AF65-F5344CB8AC3E}">
        <p14:creationId xmlns:p14="http://schemas.microsoft.com/office/powerpoint/2010/main" val="24713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764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Answer Extraction: BERT based approach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B13492-CA32-7D45-83E2-89DAD1362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2761"/>
            <a:ext cx="6324600" cy="48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0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Question Answering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2192866"/>
          </a:xfrm>
        </p:spPr>
        <p:txBody>
          <a:bodyPr>
            <a:normAutofit/>
          </a:bodyPr>
          <a:lstStyle/>
          <a:p>
            <a:r>
              <a:rPr lang="en-US" sz="2200" dirty="0"/>
              <a:t>Instead of trying to find a span of text on the web, knowledge based QA systems map a natural language question onto a query over a structured database.</a:t>
            </a:r>
          </a:p>
          <a:p>
            <a:r>
              <a:rPr lang="en-US" sz="2200" dirty="0"/>
              <a:t>Systems for mapping from a text string to any logical form are called </a:t>
            </a:r>
            <a:r>
              <a:rPr lang="en-US" sz="2200" b="1" dirty="0"/>
              <a:t>semantic parsers</a:t>
            </a:r>
            <a:r>
              <a:rPr lang="en-US" sz="2200" dirty="0"/>
              <a:t>. </a:t>
            </a:r>
          </a:p>
          <a:p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06835"/>
              </p:ext>
            </p:extLst>
          </p:nvPr>
        </p:nvGraphicFramePr>
        <p:xfrm>
          <a:off x="533400" y="3733800"/>
          <a:ext cx="83058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latin typeface="+mj-lt"/>
                        </a:rPr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latin typeface="+mj-lt"/>
                        </a:rPr>
                        <a:t>Logical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When was Ada Lovelace born?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birth-year (Ada Lovelace, ?x)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What states border Texas?</a:t>
                      </a:r>
                      <a:endParaRPr lang="en-US" sz="2200" baseline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x.state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 ∧ borders(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x,texas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What is the largest state?</a:t>
                      </a:r>
                      <a:endParaRPr lang="en-US" sz="2200" baseline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argmax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x.state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(x),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x.size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How many people survived the sinking of the Titanic?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(count (!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fb:event.disaster.survivors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fb:en.sinking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the titanic))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292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8" y="457200"/>
            <a:ext cx="8928992" cy="67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4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8" y="457200"/>
            <a:ext cx="8928992" cy="67148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14600" y="2667000"/>
            <a:ext cx="3962400" cy="2590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819400" y="2743200"/>
            <a:ext cx="3352800" cy="609600"/>
            <a:chOff x="2819400" y="2743200"/>
            <a:chExt cx="1371600" cy="215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9400" y="2743200"/>
              <a:ext cx="1371600" cy="114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2600" y="2844800"/>
              <a:ext cx="965200" cy="11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24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274906"/>
          </a:xfrm>
        </p:spPr>
        <p:txBody>
          <a:bodyPr/>
          <a:lstStyle/>
          <a:p>
            <a:r>
              <a:rPr lang="en-US" dirty="0"/>
              <a:t>For frequent relations, it is worthwhile to write hand written rules to extract relations from the question.</a:t>
            </a:r>
          </a:p>
          <a:p>
            <a:endParaRPr lang="en-US" dirty="0"/>
          </a:p>
          <a:p>
            <a:r>
              <a:rPr lang="en-US" dirty="0"/>
              <a:t>To extract the birth-year relation, we could write a pattern that searches for the question word </a:t>
            </a:r>
            <a:r>
              <a:rPr lang="en-US" b="1" dirty="0"/>
              <a:t>When</a:t>
            </a:r>
            <a:r>
              <a:rPr lang="en-US" dirty="0"/>
              <a:t>, a main verb like </a:t>
            </a:r>
            <a:r>
              <a:rPr lang="en-US" b="1" dirty="0"/>
              <a:t>born</a:t>
            </a:r>
            <a:r>
              <a:rPr lang="en-US" dirty="0"/>
              <a:t>, and then extract the named entity argument of the verb.</a:t>
            </a:r>
          </a:p>
        </p:txBody>
      </p:sp>
    </p:spTree>
    <p:extLst>
      <p:ext uri="{BB962C8B-B14F-4D97-AF65-F5344CB8AC3E}">
        <p14:creationId xmlns:p14="http://schemas.microsoft.com/office/powerpoint/2010/main" val="206162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897466"/>
          </a:xfrm>
        </p:spPr>
        <p:txBody>
          <a:bodyPr/>
          <a:lstStyle/>
          <a:p>
            <a:r>
              <a:rPr lang="en-US" dirty="0"/>
              <a:t>Learn a mapping between questions and database relations by parsing training data, and then learning general patterns.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77" y="2893149"/>
            <a:ext cx="7122510" cy="135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876800"/>
            <a:ext cx="4538714" cy="15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0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Variation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188267"/>
              </p:ext>
            </p:extLst>
          </p:nvPr>
        </p:nvGraphicFramePr>
        <p:xfrm>
          <a:off x="457200" y="2743200"/>
          <a:ext cx="8435340" cy="35051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11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capital of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capital city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become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capitol of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official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political capital of 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administrative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beautiful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capitol city of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bustling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make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political center of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 its capital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capital</a:t>
                      </a:r>
                      <a:r>
                        <a:rPr lang="en-US" baseline="0" dirty="0"/>
                        <a:t> city 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cosmopolitan capital of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remain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modern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30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federal capital of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beautiful</a:t>
                      </a:r>
                      <a:r>
                        <a:rPr lang="en-US" baseline="0" dirty="0"/>
                        <a:t> capital city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administrative capital city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47800" y="1870948"/>
            <a:ext cx="6629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</a:rPr>
              <a:t>Some phrases that align with the Freebase relation </a:t>
            </a:r>
            <a:r>
              <a:rPr lang="en-US" sz="2200" b="1" dirty="0" err="1">
                <a:latin typeface="+mj-lt"/>
              </a:rPr>
              <a:t>country.capital</a:t>
            </a:r>
            <a:r>
              <a:rPr lang="en-US" sz="2200" b="1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3291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Paraphrase databases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967" y="2057400"/>
            <a:ext cx="8591786" cy="41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85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QA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To evaluate a system that returns a </a:t>
            </a:r>
            <a:r>
              <a:rPr lang="en-US" sz="2200" b="1" dirty="0"/>
              <a:t>ranked </a:t>
            </a:r>
            <a:r>
              <a:rPr lang="en-US" sz="2200" dirty="0"/>
              <a:t>set answers for a test set consisting of </a:t>
            </a:r>
            <a:r>
              <a:rPr lang="en-US" sz="2200" i="1" dirty="0"/>
              <a:t>N </a:t>
            </a:r>
            <a:r>
              <a:rPr lang="en-US" sz="2200" dirty="0"/>
              <a:t>questions, the </a:t>
            </a:r>
            <a:r>
              <a:rPr lang="en-US" sz="2200" b="1" dirty="0"/>
              <a:t>mean reciprocal rank </a:t>
            </a:r>
            <a:r>
              <a:rPr lang="en-US" sz="2200" dirty="0"/>
              <a:t>(MRR) is defined as </a:t>
            </a:r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276600"/>
            <a:ext cx="4113028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76200"/>
            <a:ext cx="857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4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systems on </a:t>
            </a:r>
            <a:r>
              <a:rPr lang="en-US" dirty="0" err="1"/>
              <a:t>SQuAD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Reading comprehension systems on datasets like </a:t>
            </a:r>
            <a:r>
              <a:rPr lang="en-US" sz="2200" dirty="0" err="1"/>
              <a:t>SQuAD</a:t>
            </a:r>
            <a:r>
              <a:rPr lang="en-US" sz="2200" dirty="0"/>
              <a:t> are often evaluated using two metrics (both ignore punctuation and articles):</a:t>
            </a:r>
          </a:p>
          <a:p>
            <a:r>
              <a:rPr lang="en-US" sz="2200" b="1" dirty="0"/>
              <a:t>Exact match:</a:t>
            </a:r>
            <a:r>
              <a:rPr lang="en-US" sz="2200" dirty="0"/>
              <a:t> The percentage of predicted answers that match the gold answer exactly. </a:t>
            </a:r>
          </a:p>
          <a:p>
            <a:r>
              <a:rPr lang="en-US" sz="2200" b="1" dirty="0"/>
              <a:t>F1 score: </a:t>
            </a:r>
            <a:r>
              <a:rPr lang="en-US" sz="2200" dirty="0"/>
              <a:t>The average overlap between predicted and gold answers. Treat the prediction and gold as a bag of tokens, and compute F1, averaging the F1 over all questions. </a:t>
            </a:r>
          </a:p>
        </p:txBody>
      </p:sp>
    </p:spTree>
    <p:extLst>
      <p:ext uri="{BB962C8B-B14F-4D97-AF65-F5344CB8AC3E}">
        <p14:creationId xmlns:p14="http://schemas.microsoft.com/office/powerpoint/2010/main" val="3850816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architecture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057400"/>
            <a:ext cx="8706541" cy="40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69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evaluation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123" y="1827706"/>
            <a:ext cx="7832637" cy="503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00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</a:t>
            </a:r>
          </a:p>
        </p:txBody>
      </p:sp>
      <p:pic>
        <p:nvPicPr>
          <p:cNvPr id="4" name="y2mate.com - super_computer_ibm_watson_jeopardy_lIrN_cSNe_Y_360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963" y="1846263"/>
            <a:ext cx="6994525" cy="4022725"/>
          </a:xfrm>
        </p:spPr>
      </p:pic>
      <p:sp>
        <p:nvSpPr>
          <p:cNvPr id="5" name="Rectangle 4"/>
          <p:cNvSpPr/>
          <p:nvPr/>
        </p:nvSpPr>
        <p:spPr>
          <a:xfrm>
            <a:off x="2133600" y="6211669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www.youtube.com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watch?v</a:t>
            </a:r>
            <a:r>
              <a:rPr lang="en-US" dirty="0">
                <a:hlinkClick r:id="rId6"/>
              </a:rPr>
              <a:t>=</a:t>
            </a:r>
            <a:r>
              <a:rPr lang="en-US" dirty="0" err="1">
                <a:hlinkClick r:id="rId6"/>
              </a:rPr>
              <a:t>lIrN_cSNe_Y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9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QA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AI2 Reasoning Challenge (ARC) (Clark et al., 2018), has questions that are designed to be hard to answer from simple lexical methods: </a:t>
            </a:r>
          </a:p>
          <a:p>
            <a:r>
              <a:rPr lang="en-US" sz="2200" i="1" dirty="0"/>
              <a:t>Which property of a mineral can be determined just by looking at it? </a:t>
            </a:r>
          </a:p>
          <a:p>
            <a:r>
              <a:rPr lang="en-US" sz="2200" b="1" dirty="0"/>
              <a:t>(A) luster </a:t>
            </a:r>
          </a:p>
          <a:p>
            <a:r>
              <a:rPr lang="en-US" sz="2200" dirty="0"/>
              <a:t>(B) mass </a:t>
            </a:r>
          </a:p>
          <a:p>
            <a:r>
              <a:rPr lang="en-US" sz="2200" dirty="0"/>
              <a:t>(C) weight </a:t>
            </a:r>
          </a:p>
          <a:p>
            <a:r>
              <a:rPr lang="en-US" sz="2200" dirty="0"/>
              <a:t>(D) hardness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93061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QA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Khashabi</a:t>
            </a:r>
            <a:r>
              <a:rPr lang="en-US" sz="2200" dirty="0"/>
              <a:t> (2018) introduced a challenge set for reading comprehension over multiple sentences</a:t>
            </a:r>
          </a:p>
          <a:p>
            <a:r>
              <a:rPr lang="en-US" sz="2200" i="1" dirty="0"/>
              <a:t>Which property of a mineral can be determined just by looking at it?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3276600"/>
            <a:ext cx="592246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8A58-0F32-7F48-B57D-04427C75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Factoid Question Answering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3E7D-1691-464E-B77C-2DB873AD7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Information Retrieval based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Relies on vast textual information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First stage is finding relevant documents and passages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Draw an answer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Knowledge based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Build semantic representation of query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Query database of facts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Industrial systems like Watson use a hybrid of both approaches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45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Retrieval-based Question Answering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7515"/>
              </p:ext>
            </p:extLst>
          </p:nvPr>
        </p:nvGraphicFramePr>
        <p:xfrm>
          <a:off x="822323" y="1846265"/>
          <a:ext cx="7864476" cy="4325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7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49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Question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Answer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 Where is the Louvre Museum located?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in Paris, France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abbreviation for limited partnership?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L.P.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the names of Odin’s ravens?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Huginn and Muninn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9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currency is used in China?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the yuan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kind of nuts are used in marzipan?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almonds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instrument does Max Roach play?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 drums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official language of Algeria?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Arabic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How many pounds are there in a stone?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14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1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for IR based factoid answering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" y="2362200"/>
            <a:ext cx="917718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b="1" dirty="0"/>
              <a:t>answer type</a:t>
            </a:r>
            <a:r>
              <a:rPr lang="en-US" sz="2600" dirty="0"/>
              <a:t>: the entity type (person, location, time, etc.) </a:t>
            </a:r>
            <a:br>
              <a:rPr lang="en-US" sz="2600" dirty="0"/>
            </a:br>
            <a:r>
              <a:rPr lang="en-US" sz="2600" b="1" dirty="0"/>
              <a:t>focus</a:t>
            </a:r>
            <a:r>
              <a:rPr lang="en-US" sz="2600" dirty="0"/>
              <a:t>: the string of words in the question that are likely to be replaced by the answer in any answer string found.</a:t>
            </a:r>
            <a:br>
              <a:rPr lang="en-US" sz="2600" dirty="0"/>
            </a:br>
            <a:r>
              <a:rPr lang="en-US" sz="2600" b="1" dirty="0"/>
              <a:t>question type</a:t>
            </a:r>
            <a:r>
              <a:rPr lang="en-US" sz="2600" dirty="0"/>
              <a:t>: is this a definition question, a math question, a list question? </a:t>
            </a:r>
          </a:p>
          <a:p>
            <a:r>
              <a:rPr lang="en-US" sz="2600" i="1" dirty="0"/>
              <a:t>Which US state capital has the largest population? </a:t>
            </a:r>
          </a:p>
          <a:p>
            <a:r>
              <a:rPr lang="en-US" sz="2600" b="1" dirty="0"/>
              <a:t>query:</a:t>
            </a:r>
            <a:r>
              <a:rPr lang="en-US" sz="2600" dirty="0"/>
              <a:t> “US state capital has the largest population” </a:t>
            </a:r>
            <a:br>
              <a:rPr lang="en-US" sz="2600" dirty="0"/>
            </a:br>
            <a:r>
              <a:rPr lang="en-US" sz="2600" b="1" dirty="0"/>
              <a:t>answer type:</a:t>
            </a:r>
            <a:r>
              <a:rPr lang="en-US" sz="2600" dirty="0"/>
              <a:t> city</a:t>
            </a:r>
            <a:br>
              <a:rPr lang="en-US" sz="2600" dirty="0"/>
            </a:br>
            <a:r>
              <a:rPr lang="en-US" sz="2600" b="1" dirty="0"/>
              <a:t>focus: </a:t>
            </a:r>
            <a:r>
              <a:rPr lang="en-US" sz="2600" dirty="0"/>
              <a:t>state capital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3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create a query to send to an information retrieval system to retrieve documents that might contain answer strings.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578920"/>
              </p:ext>
            </p:extLst>
          </p:nvPr>
        </p:nvGraphicFramePr>
        <p:xfrm>
          <a:off x="848359" y="3048000"/>
          <a:ext cx="710184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3800"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Reformulation 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400">
                <a:tc>
                  <a:txBody>
                    <a:bodyPr/>
                    <a:lstStyle/>
                    <a:p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was the laser invented?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-word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A 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→ ...A </a:t>
                      </a: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</a:t>
                      </a:r>
                      <a:r>
                        <a:rPr lang="en-US" sz="22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+ed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laser was invented </a:t>
                      </a:r>
                      <a:endParaRPr lang="en-US" sz="2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is the Valley of the Kings?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-word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A 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→ ...A </a:t>
                      </a: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</a:t>
                      </a:r>
                      <a:r>
                        <a:rPr lang="en-US" sz="22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+ed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endParaRPr lang="en-US" sz="22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Valley of the Kings is located in </a:t>
                      </a:r>
                      <a:endParaRPr lang="en-US" sz="2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2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systems make use of </a:t>
            </a:r>
            <a:r>
              <a:rPr lang="en-US" b="1" dirty="0"/>
              <a:t>question classification</a:t>
            </a:r>
            <a:r>
              <a:rPr lang="en-US" dirty="0"/>
              <a:t>, which is the the task of finding the </a:t>
            </a:r>
            <a:r>
              <a:rPr lang="en-US" b="1" dirty="0"/>
              <a:t>answer type</a:t>
            </a:r>
            <a:r>
              <a:rPr lang="en-US" dirty="0"/>
              <a:t>, which is the category of the answer, often based on named entity types.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05837"/>
              </p:ext>
            </p:extLst>
          </p:nvPr>
        </p:nvGraphicFramePr>
        <p:xfrm>
          <a:off x="817879" y="2888261"/>
          <a:ext cx="7391400" cy="3084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Answer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  <a:r>
                        <a:rPr lang="en-US" baseline="0" dirty="0"/>
                        <a:t> founded Virgin Airlines?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Who is Elon Musk?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BIOGRAPHY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279">
                <a:tc>
                  <a:txBody>
                    <a:bodyPr/>
                    <a:lstStyle/>
                    <a:p>
                      <a:r>
                        <a:rPr lang="en-US" dirty="0"/>
                        <a:t>Where is the Statue of</a:t>
                      </a:r>
                      <a:r>
                        <a:rPr lang="en-US" baseline="0" dirty="0"/>
                        <a:t> Liberty located?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60">
                <a:tc>
                  <a:txBody>
                    <a:bodyPr/>
                    <a:lstStyle/>
                    <a:p>
                      <a:r>
                        <a:rPr lang="en-US" dirty="0"/>
                        <a:t>What is the state with the </a:t>
                      </a:r>
                      <a:r>
                        <a:rPr lang="en-US" baseline="0" dirty="0"/>
                        <a:t>largest population?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279">
                <a:tc>
                  <a:txBody>
                    <a:bodyPr/>
                    <a:lstStyle/>
                    <a:p>
                      <a:r>
                        <a:rPr lang="en-US" dirty="0"/>
                        <a:t>What is the state flower of California?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61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40120</TotalTime>
  <Words>2848</Words>
  <Application>Microsoft Macintosh PowerPoint</Application>
  <PresentationFormat>On-screen Show (4:3)</PresentationFormat>
  <Paragraphs>310</Paragraphs>
  <Slides>35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Helvetica Neue</vt:lpstr>
      <vt:lpstr>Times</vt:lpstr>
      <vt:lpstr>Retrospect</vt:lpstr>
      <vt:lpstr>Question Answering</vt:lpstr>
      <vt:lpstr>PowerPoint Presentation</vt:lpstr>
      <vt:lpstr>PowerPoint Presentation</vt:lpstr>
      <vt:lpstr>Factoid Question Answering paradigms</vt:lpstr>
      <vt:lpstr>Information Retrieval-based Question Answering</vt:lpstr>
      <vt:lpstr>Pipeline for IR based factoid answering</vt:lpstr>
      <vt:lpstr>Question Processing</vt:lpstr>
      <vt:lpstr>Query formulation</vt:lpstr>
      <vt:lpstr>Answer types</vt:lpstr>
      <vt:lpstr>PowerPoint Presentation</vt:lpstr>
      <vt:lpstr>Answer types</vt:lpstr>
      <vt:lpstr>PowerPoint Presentation</vt:lpstr>
      <vt:lpstr>Document and Passage Retrieval</vt:lpstr>
      <vt:lpstr>Features used to rank passages</vt:lpstr>
      <vt:lpstr>Answer extraction </vt:lpstr>
      <vt:lpstr>Answer extraction</vt:lpstr>
      <vt:lpstr>Feature-based approaches</vt:lpstr>
      <vt:lpstr>N-gram tiling</vt:lpstr>
      <vt:lpstr>Neural Answer Extraction</vt:lpstr>
      <vt:lpstr>Neural Answer Extraction: bi-LSTM based approach</vt:lpstr>
      <vt:lpstr>Neural Answer Extraction: BERT based approach</vt:lpstr>
      <vt:lpstr>Knowledge-based Question Answering</vt:lpstr>
      <vt:lpstr>PowerPoint Presentation</vt:lpstr>
      <vt:lpstr>PowerPoint Presentation</vt:lpstr>
      <vt:lpstr>Rule based systems</vt:lpstr>
      <vt:lpstr>Supervised systems</vt:lpstr>
      <vt:lpstr>Dealing with Variation </vt:lpstr>
      <vt:lpstr>Paraphrase databases</vt:lpstr>
      <vt:lpstr>Evaluating QA systems</vt:lpstr>
      <vt:lpstr>Evaluating systems on SQuAD </vt:lpstr>
      <vt:lpstr>IBM Watson architecture </vt:lpstr>
      <vt:lpstr>IBM Watson evaluation </vt:lpstr>
      <vt:lpstr>IBM Watson</vt:lpstr>
      <vt:lpstr>More challenging QA tasks</vt:lpstr>
      <vt:lpstr>More challenging QA tasks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1864</cp:revision>
  <cp:lastPrinted>2019-02-19T16:16:59Z</cp:lastPrinted>
  <dcterms:created xsi:type="dcterms:W3CDTF">2009-06-12T17:14:38Z</dcterms:created>
  <dcterms:modified xsi:type="dcterms:W3CDTF">2020-01-20T17:37:18Z</dcterms:modified>
</cp:coreProperties>
</file>